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5" r:id="rId2"/>
    <p:sldId id="11088007" r:id="rId3"/>
    <p:sldId id="11088034" r:id="rId4"/>
    <p:sldId id="11088035" r:id="rId5"/>
    <p:sldId id="11088027" r:id="rId6"/>
    <p:sldId id="11088008" r:id="rId7"/>
    <p:sldId id="11088009" r:id="rId8"/>
    <p:sldId id="11088010" r:id="rId9"/>
    <p:sldId id="11088026" r:id="rId10"/>
    <p:sldId id="11088033" r:id="rId11"/>
    <p:sldId id="11088030" r:id="rId12"/>
    <p:sldId id="11088032" r:id="rId13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74"/>
  </p:normalViewPr>
  <p:slideViewPr>
    <p:cSldViewPr snapToGrid="0" snapToObjects="1">
      <p:cViewPr varScale="1">
        <p:scale>
          <a:sx n="36" d="100"/>
          <a:sy n="36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dx.doi.org/10.1109/ICIP.2017.829685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1316181"/>
            <a:ext cx="24383999" cy="16348363"/>
          </a:xfrm>
          <a:prstGeom prst="rect">
            <a:avLst/>
          </a:prstGeom>
          <a:effectLst>
            <a:outerShdw blurRad="81280" dist="2540000" dir="2700000" algn="ctr">
              <a:srgbClr val="000000">
                <a:alpha val="69000"/>
              </a:srgbClr>
            </a:outerShdw>
          </a:effectLst>
        </p:spPr>
      </p:pic>
      <p:pic>
        <p:nvPicPr>
          <p:cNvPr id="629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55532" y="3286315"/>
            <a:ext cx="8492606" cy="7143368"/>
          </a:xfrm>
          <a:prstGeom prst="rect">
            <a:avLst/>
          </a:prstGeom>
        </p:spPr>
      </p:pic>
      <p:pic>
        <p:nvPicPr>
          <p:cNvPr id="109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578954" y="4626876"/>
            <a:ext cx="3041197" cy="881005"/>
          </a:xfrm>
          <a:prstGeom prst="rect">
            <a:avLst/>
          </a:prstGeom>
        </p:spPr>
      </p:pic>
      <p:pic>
        <p:nvPicPr>
          <p:cNvPr id="250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578954" y="8029894"/>
            <a:ext cx="2184159" cy="776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E8CAD1-0A91-4083-90D5-BF9D72420521}"/>
              </a:ext>
            </a:extLst>
          </p:cNvPr>
          <p:cNvSpPr txBox="1"/>
          <p:nvPr/>
        </p:nvSpPr>
        <p:spPr>
          <a:xfrm>
            <a:off x="15442330" y="6034446"/>
            <a:ext cx="5903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文献汇报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C466DF-4A75-4BC4-B2E9-BC37C2EA51D6}"/>
              </a:ext>
            </a:extLst>
          </p:cNvPr>
          <p:cNvSpPr txBox="1"/>
          <p:nvPr/>
        </p:nvSpPr>
        <p:spPr>
          <a:xfrm>
            <a:off x="12577481" y="8371793"/>
            <a:ext cx="123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Multispectral human co-segmentation via joint convolutional neural networks</a:t>
            </a:r>
            <a:endParaRPr lang="zh-CN" altLang="en-US" sz="5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14846" y="11780920"/>
            <a:ext cx="23396202" cy="651902"/>
          </a:xfrm>
          <a:prstGeom prst="rect">
            <a:avLst/>
          </a:prstGeom>
        </p:spPr>
      </p:pic>
      <p:pic>
        <p:nvPicPr>
          <p:cNvPr id="703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0171743" y="656271"/>
            <a:ext cx="3429282" cy="36241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07C420-DC30-4FE0-B9F9-77975992E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7" y="716217"/>
            <a:ext cx="16109577" cy="10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1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72952" y="401720"/>
            <a:ext cx="23470671" cy="12912558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14846" y="11780920"/>
            <a:ext cx="23396202" cy="651902"/>
          </a:xfrm>
          <a:prstGeom prst="rect">
            <a:avLst/>
          </a:prstGeom>
        </p:spPr>
      </p:pic>
      <p:pic>
        <p:nvPicPr>
          <p:cNvPr id="703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0171743" y="656271"/>
            <a:ext cx="3429282" cy="36241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174C5C-1225-464F-B1B6-1FA32ADF17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54133" r="62077" b="15514"/>
          <a:stretch/>
        </p:blipFill>
        <p:spPr>
          <a:xfrm>
            <a:off x="11669443" y="5792888"/>
            <a:ext cx="5857000" cy="47703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99F9F3-8DD3-4117-B966-9162184BA3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54713" r="63879" b="17955"/>
          <a:stretch/>
        </p:blipFill>
        <p:spPr>
          <a:xfrm>
            <a:off x="17500692" y="5888383"/>
            <a:ext cx="5133538" cy="432664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88B64F-8A41-42C7-852D-42AE6AEB7E18}"/>
              </a:ext>
            </a:extLst>
          </p:cNvPr>
          <p:cNvGrpSpPr/>
          <p:nvPr/>
        </p:nvGrpSpPr>
        <p:grpSpPr>
          <a:xfrm>
            <a:off x="1658147" y="656271"/>
            <a:ext cx="9371245" cy="6980876"/>
            <a:chOff x="9254014" y="652314"/>
            <a:chExt cx="9371245" cy="69808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0217D54-2874-43D8-8EBA-3774A10C8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1" t="14041" r="36395" b="59161"/>
            <a:stretch/>
          </p:blipFill>
          <p:spPr>
            <a:xfrm>
              <a:off x="9337729" y="652314"/>
              <a:ext cx="9287530" cy="349043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B7BE6A2-1AFD-469F-BCB6-7E5DF28CA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1" t="55735" r="36873" b="17467"/>
            <a:stretch/>
          </p:blipFill>
          <p:spPr>
            <a:xfrm>
              <a:off x="9254014" y="4142752"/>
              <a:ext cx="9203817" cy="3490438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40F36FA-303A-43BB-AB6D-3D64C68D99AC}"/>
              </a:ext>
            </a:extLst>
          </p:cNvPr>
          <p:cNvSpPr txBox="1"/>
          <p:nvPr/>
        </p:nvSpPr>
        <p:spPr>
          <a:xfrm>
            <a:off x="4515653" y="8283864"/>
            <a:ext cx="586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Size -5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ABD2B7-F5CA-4C2A-B0E4-56334934054C}"/>
              </a:ext>
            </a:extLst>
          </p:cNvPr>
          <p:cNvSpPr txBox="1"/>
          <p:nvPr/>
        </p:nvSpPr>
        <p:spPr>
          <a:xfrm>
            <a:off x="12628326" y="10435626"/>
            <a:ext cx="586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Size -7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D316A7-9D6C-4857-91F4-4D2AACE2946E}"/>
              </a:ext>
            </a:extLst>
          </p:cNvPr>
          <p:cNvSpPr txBox="1"/>
          <p:nvPr/>
        </p:nvSpPr>
        <p:spPr>
          <a:xfrm>
            <a:off x="18715360" y="10364762"/>
            <a:ext cx="586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Size -11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99562" y="-199219"/>
            <a:ext cx="26795593" cy="17763371"/>
          </a:xfrm>
          <a:prstGeom prst="rect">
            <a:avLst/>
          </a:prstGeom>
          <a:effectLst>
            <a:outerShdw blurRad="81280" dist="2540000" dir="2700000" algn="ctr">
              <a:srgbClr val="000000">
                <a:alpha val="69000"/>
              </a:srgbClr>
            </a:outerShdw>
          </a:effectLst>
        </p:spPr>
      </p:pic>
      <p:pic>
        <p:nvPicPr>
          <p:cNvPr id="63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92246" y="4616892"/>
            <a:ext cx="16616467" cy="1942721"/>
          </a:xfrm>
          <a:prstGeom prst="rect">
            <a:avLst/>
          </a:prstGeom>
          <a:effectLst>
            <a:outerShdw blurRad="76200" dist="127000" dir="2700000" algn="ctr">
              <a:srgbClr val="000000">
                <a:alpha val="16000"/>
              </a:srgbClr>
            </a:outerShdw>
          </a:effectLst>
        </p:spPr>
      </p:pic>
      <p:pic>
        <p:nvPicPr>
          <p:cNvPr id="126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92246" y="7074561"/>
            <a:ext cx="18195587" cy="967958"/>
          </a:xfrm>
          <a:prstGeom prst="rect">
            <a:avLst/>
          </a:prstGeom>
        </p:spPr>
      </p:pic>
      <p:pic>
        <p:nvPicPr>
          <p:cNvPr id="283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92246" y="6774467"/>
            <a:ext cx="1725003" cy="1022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559783-3EAC-4E59-85B9-137574B66B40}"/>
              </a:ext>
            </a:extLst>
          </p:cNvPr>
          <p:cNvSpPr txBox="1"/>
          <p:nvPr/>
        </p:nvSpPr>
        <p:spPr>
          <a:xfrm>
            <a:off x="1192246" y="8682466"/>
            <a:ext cx="586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汇报人：康萌萌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16" name="Picture" descr="Picture">
            <a:extLst>
              <a:ext uri="{FF2B5EF4-FFF2-40B4-BE49-F238E27FC236}">
                <a16:creationId xmlns:a16="http://schemas.microsoft.com/office/drawing/2014/main" id="{CD94C224-D816-4AE0-BFDB-82414F6AA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607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34047" y="787644"/>
            <a:ext cx="1241035" cy="1241035"/>
          </a:xfrm>
          <a:prstGeom prst="rect">
            <a:avLst/>
          </a:prstGeom>
        </p:spPr>
      </p:pic>
      <p:pic>
        <p:nvPicPr>
          <p:cNvPr id="654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913776" y="967791"/>
            <a:ext cx="880740" cy="880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D4AE1F-8521-4108-835E-BA0E9EE62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796" y="2414603"/>
            <a:ext cx="22515555" cy="452227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CA76003-58F1-4EED-BFCA-65D96BFC4EAF}"/>
              </a:ext>
            </a:extLst>
          </p:cNvPr>
          <p:cNvSpPr txBox="1"/>
          <p:nvPr/>
        </p:nvSpPr>
        <p:spPr>
          <a:xfrm>
            <a:off x="2829945" y="7915713"/>
            <a:ext cx="21432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66666"/>
                </a:solidFill>
                <a:latin typeface="myriad"/>
              </a:rPr>
              <a:t>Conference: 2017 IEEE International Conference on Image Processing (ICIP)</a:t>
            </a:r>
          </a:p>
          <a:p>
            <a:r>
              <a:rPr lang="en-US" altLang="zh-CN" sz="4800" dirty="0">
                <a:solidFill>
                  <a:srgbClr val="666666"/>
                </a:solidFill>
                <a:latin typeface="myriad"/>
              </a:rPr>
              <a:t>              Year: 2017, Page 3115            DOI: </a:t>
            </a:r>
            <a:r>
              <a:rPr lang="en-US" altLang="zh-CN" sz="4800" dirty="0">
                <a:solidFill>
                  <a:srgbClr val="666666"/>
                </a:solidFill>
                <a:latin typeface="myriad"/>
                <a:hlinkClick r:id="rId7"/>
              </a:rPr>
              <a:t>10.1109/ICIP.2017.8296856</a:t>
            </a:r>
            <a:endParaRPr lang="en-US" altLang="zh-CN" sz="4800" dirty="0">
              <a:solidFill>
                <a:srgbClr val="666666"/>
              </a:solidFill>
              <a:latin typeface="myriad"/>
            </a:endParaRPr>
          </a:p>
          <a:p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>
            <a:extLst>
              <a:ext uri="{FF2B5EF4-FFF2-40B4-BE49-F238E27FC236}">
                <a16:creationId xmlns:a16="http://schemas.microsoft.com/office/drawing/2014/main" id="{CD94C224-D816-4AE0-BFDB-82414F6AA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68780-A923-4BC9-AF30-C8322062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604" y="743510"/>
            <a:ext cx="14529099" cy="1222897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8F6DC33-5C57-4AB3-B312-1C4015462426}"/>
              </a:ext>
            </a:extLst>
          </p:cNvPr>
          <p:cNvSpPr txBox="1"/>
          <p:nvPr/>
        </p:nvSpPr>
        <p:spPr>
          <a:xfrm>
            <a:off x="1028261" y="3696184"/>
            <a:ext cx="4221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配准和分类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6FA9A-FA80-4380-84B8-F22A43D1E64A}"/>
              </a:ext>
            </a:extLst>
          </p:cNvPr>
          <p:cNvSpPr/>
          <p:nvPr/>
        </p:nvSpPr>
        <p:spPr>
          <a:xfrm>
            <a:off x="19695567" y="5997388"/>
            <a:ext cx="4399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使用一种模态的训练标签来学习另一种模态的网络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1A0540-7C29-44DB-872E-927652B7B555}"/>
              </a:ext>
            </a:extLst>
          </p:cNvPr>
          <p:cNvSpPr txBox="1"/>
          <p:nvPr/>
        </p:nvSpPr>
        <p:spPr>
          <a:xfrm>
            <a:off x="540694" y="6559315"/>
            <a:ext cx="5376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的中间卷积来估计多光谱图像之间的密集对应</a:t>
            </a:r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通过一元和二元融合的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CRF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优化人体分割</a:t>
            </a:r>
          </a:p>
        </p:txBody>
      </p:sp>
    </p:spTree>
    <p:extLst>
      <p:ext uri="{BB962C8B-B14F-4D97-AF65-F5344CB8AC3E}">
        <p14:creationId xmlns:p14="http://schemas.microsoft.com/office/powerpoint/2010/main" val="393020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>
            <a:extLst>
              <a:ext uri="{FF2B5EF4-FFF2-40B4-BE49-F238E27FC236}">
                <a16:creationId xmlns:a16="http://schemas.microsoft.com/office/drawing/2014/main" id="{CD94C224-D816-4AE0-BFDB-82414F6AA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sp>
        <p:nvSpPr>
          <p:cNvPr id="7" name="AutoShape 2" descr="https://ieeexplore.ieee.org/mediastore_new/IEEE/content/media/8267582/8296222/8296856/8296856-fig-2-source-large.gif">
            <a:extLst>
              <a:ext uri="{FF2B5EF4-FFF2-40B4-BE49-F238E27FC236}">
                <a16:creationId xmlns:a16="http://schemas.microsoft.com/office/drawing/2014/main" id="{CCE5CBF6-C396-45C2-B282-0F759FF6CC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859098-9755-4186-A0B0-82E614BA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7" y="2632030"/>
            <a:ext cx="22758486" cy="58091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0AF9E97-B954-48C9-8B05-58DB42B7FCA7}"/>
              </a:ext>
            </a:extLst>
          </p:cNvPr>
          <p:cNvSpPr/>
          <p:nvPr/>
        </p:nvSpPr>
        <p:spPr>
          <a:xfrm>
            <a:off x="1317813" y="8994311"/>
            <a:ext cx="222534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666666"/>
                </a:solidFill>
                <a:latin typeface="+mj-lt"/>
                <a:cs typeface="Times New Roman" panose="02020603050405020304" pitchFamily="18" charset="0"/>
              </a:rPr>
              <a:t>Fig. 2.</a:t>
            </a:r>
            <a:r>
              <a:rPr lang="en-US" altLang="zh-CN" sz="4000" dirty="0">
                <a:latin typeface="+mj-lt"/>
                <a:cs typeface="Times New Roman" panose="02020603050405020304" pitchFamily="18" charset="0"/>
              </a:rPr>
              <a:t>Overview of our framework, consists of three key-pipelines, color and thermal human segmentation networks, flow estimation, CRF </a:t>
            </a:r>
            <a:r>
              <a:rPr lang="en-US" altLang="zh-CN" sz="4000" dirty="0" err="1">
                <a:latin typeface="+mj-lt"/>
                <a:cs typeface="Times New Roman" panose="02020603050405020304" pitchFamily="18" charset="0"/>
              </a:rPr>
              <a:t>opitimization</a:t>
            </a:r>
            <a:r>
              <a:rPr lang="en-US" altLang="zh-CN" sz="4000" dirty="0">
                <a:latin typeface="+mj-lt"/>
                <a:cs typeface="Times New Roman" panose="02020603050405020304" pitchFamily="18" charset="0"/>
              </a:rPr>
              <a:t> with the fusion of color and thermal information.</a:t>
            </a:r>
            <a:endParaRPr lang="en-US" altLang="zh-CN" sz="4000" dirty="0"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D33413-A785-4E02-A57F-0FFDFE7C36FF}"/>
              </a:ext>
            </a:extLst>
          </p:cNvPr>
          <p:cNvSpPr/>
          <p:nvPr/>
        </p:nvSpPr>
        <p:spPr>
          <a:xfrm>
            <a:off x="1317813" y="1293626"/>
            <a:ext cx="8975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FCN，最终的卷积层被修改为具有2个类</a:t>
            </a:r>
          </a:p>
        </p:txBody>
      </p:sp>
    </p:spTree>
    <p:extLst>
      <p:ext uri="{BB962C8B-B14F-4D97-AF65-F5344CB8AC3E}">
        <p14:creationId xmlns:p14="http://schemas.microsoft.com/office/powerpoint/2010/main" val="41324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0B4A2B-4F87-4093-9CDC-B78D06BB3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6" y="2019838"/>
            <a:ext cx="19153705" cy="9329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E181EF-2F4E-4095-9396-60FB05A6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023" y="651894"/>
            <a:ext cx="15813741" cy="12412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81B11E-7828-4D87-A3EE-4E2D0103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165" y="401720"/>
            <a:ext cx="14226988" cy="12641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1316181"/>
            <a:ext cx="24383999" cy="16348363"/>
          </a:xfrm>
          <a:prstGeom prst="rect">
            <a:avLst/>
          </a:prstGeom>
          <a:effectLst>
            <a:outerShdw blurRad="81280" dist="2540000" dir="2700000" algn="ctr">
              <a:srgbClr val="000000">
                <a:alpha val="69000"/>
              </a:srgbClr>
            </a:outerShdw>
          </a:effectLst>
        </p:spPr>
      </p:pic>
      <p:pic>
        <p:nvPicPr>
          <p:cNvPr id="629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55532" y="3286315"/>
            <a:ext cx="8492606" cy="7143364"/>
          </a:xfrm>
          <a:prstGeom prst="rect">
            <a:avLst/>
          </a:prstGeom>
        </p:spPr>
      </p:pic>
      <p:pic>
        <p:nvPicPr>
          <p:cNvPr id="109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578954" y="4626876"/>
            <a:ext cx="3041204" cy="904132"/>
          </a:xfrm>
          <a:prstGeom prst="rect">
            <a:avLst/>
          </a:prstGeom>
        </p:spPr>
      </p:pic>
      <p:pic>
        <p:nvPicPr>
          <p:cNvPr id="250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578954" y="8029894"/>
            <a:ext cx="2184159" cy="776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8E0D29-FD30-4BFA-AA3C-719776BE112D}"/>
              </a:ext>
            </a:extLst>
          </p:cNvPr>
          <p:cNvSpPr txBox="1"/>
          <p:nvPr/>
        </p:nvSpPr>
        <p:spPr>
          <a:xfrm>
            <a:off x="15442330" y="6034446"/>
            <a:ext cx="5903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实验分析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2A763-0D2E-4EC3-B103-6712E146A7B6}"/>
              </a:ext>
            </a:extLst>
          </p:cNvPr>
          <p:cNvSpPr txBox="1"/>
          <p:nvPr/>
        </p:nvSpPr>
        <p:spPr>
          <a:xfrm>
            <a:off x="15870955" y="8107545"/>
            <a:ext cx="5474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err="1">
                <a:latin typeface="黑体" panose="02010609060101010101" pitchFamily="49" charset="-122"/>
                <a:ea typeface="黑体" panose="02010609060101010101" pitchFamily="49" charset="-122"/>
              </a:rPr>
              <a:t>ConvCRFs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236" y="251988"/>
            <a:ext cx="23805525" cy="13212022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56663" y="401720"/>
            <a:ext cx="23470671" cy="1291255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E9A8E0-F3DC-4381-80AE-92F2CB0DD133}"/>
              </a:ext>
            </a:extLst>
          </p:cNvPr>
          <p:cNvGrpSpPr/>
          <p:nvPr/>
        </p:nvGrpSpPr>
        <p:grpSpPr>
          <a:xfrm>
            <a:off x="1464212" y="2028822"/>
            <a:ext cx="21854890" cy="9658353"/>
            <a:chOff x="845647" y="913423"/>
            <a:chExt cx="21854890" cy="96583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ADCA44-3883-47A1-BC7D-C489182CD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30"/>
            <a:stretch/>
          </p:blipFill>
          <p:spPr>
            <a:xfrm>
              <a:off x="845647" y="5410985"/>
              <a:ext cx="21841060" cy="237987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CCB833-C00C-4EEF-AA46-0250AAB7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259" y="913423"/>
              <a:ext cx="21742448" cy="431624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04AB26-2413-4BB9-893B-2E455D75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4259" y="8061436"/>
              <a:ext cx="21756278" cy="251034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92D8CB2-6700-4A58-ABBE-FEA8F2486282}"/>
              </a:ext>
            </a:extLst>
          </p:cNvPr>
          <p:cNvSpPr/>
          <p:nvPr/>
        </p:nvSpPr>
        <p:spPr>
          <a:xfrm>
            <a:off x="16217153" y="2985246"/>
            <a:ext cx="2608729" cy="564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D7063F-6F4D-4CDF-B746-700BC39A61EF}"/>
              </a:ext>
            </a:extLst>
          </p:cNvPr>
          <p:cNvSpPr/>
          <p:nvPr/>
        </p:nvSpPr>
        <p:spPr>
          <a:xfrm>
            <a:off x="16217152" y="6615647"/>
            <a:ext cx="2608729" cy="536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F0AD85-3678-4432-9A0E-6EA7994D2490}"/>
              </a:ext>
            </a:extLst>
          </p:cNvPr>
          <p:cNvSpPr/>
          <p:nvPr/>
        </p:nvSpPr>
        <p:spPr>
          <a:xfrm>
            <a:off x="16217151" y="9176835"/>
            <a:ext cx="2608729" cy="542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A3C5C2-7987-49E8-A52A-A87B01FA7D3C}"/>
              </a:ext>
            </a:extLst>
          </p:cNvPr>
          <p:cNvSpPr/>
          <p:nvPr/>
        </p:nvSpPr>
        <p:spPr>
          <a:xfrm>
            <a:off x="17929410" y="11146269"/>
            <a:ext cx="3585884" cy="540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125</Words>
  <Application>Microsoft Office PowerPoint</Application>
  <PresentationFormat>自定义</PresentationFormat>
  <Paragraphs>17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myriad</vt:lpstr>
      <vt:lpstr>黑体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meng kang</cp:lastModifiedBy>
  <cp:revision>46</cp:revision>
  <dcterms:modified xsi:type="dcterms:W3CDTF">2018-11-21T07:19:24Z</dcterms:modified>
</cp:coreProperties>
</file>